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media/image16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0.png" ContentType="image/png"/>
  <Override PartName="/ppt/media/image15.png" ContentType="image/png"/>
  <Override PartName="/ppt/media/image9.png" ContentType="image/png"/>
  <Override PartName="/ppt/media/image8.png" ContentType="image/png"/>
  <Override PartName="/ppt/media/image6.png" ContentType="image/png"/>
  <Override PartName="/ppt/media/image5.png" ContentType="image/png"/>
  <Override PartName="/ppt/media/image7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1.png" ContentType="image/png"/>
  <Override PartName="/ppt/media/image1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1960" y="4058640"/>
            <a:ext cx="442656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pic>
        <p:nvPicPr>
          <p:cNvPr descr="" id="37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6054840" y="4058640"/>
            <a:ext cx="2620440" cy="2090880"/>
          </a:xfrm>
          <a:prstGeom prst="rect">
            <a:avLst/>
          </a:prstGeom>
          <a:ln w="45720">
            <a:noFill/>
          </a:ln>
        </p:spPr>
      </p:pic>
      <p:pic>
        <p:nvPicPr>
          <p:cNvPr descr="" id="38" name=""/>
          <p:cNvPicPr/>
          <p:nvPr/>
        </p:nvPicPr>
        <p:blipFill>
          <a:blip r:embed="rId3"/>
          <a:stretch>
            <a:fillRect/>
          </a:stretch>
        </p:blipFill>
        <p:spPr>
          <a:xfrm>
            <a:off x="1406880" y="4058640"/>
            <a:ext cx="2620440" cy="2090880"/>
          </a:xfrm>
          <a:prstGeom prst="rect">
            <a:avLst/>
          </a:prstGeom>
          <a:ln w="45720"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8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4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3844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43844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4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1960" y="4058640"/>
            <a:ext cx="442656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1960" y="1769040"/>
            <a:ext cx="442656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0920" cy="20908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/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r>
              <a:rPr lang="en-US"/>
              <a:t>&lt;date/time&gt;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bIns="0" lIns="0" rIns="0" tIns="0" wrap="none"/>
          <a:p>
            <a:pPr algn="ctr"/>
            <a:r>
              <a:rPr lang="en-US"/>
              <a:t>&lt;footer&gt;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bIns="0" lIns="0" rIns="0" tIns="0" wrap="none"/>
          <a:p>
            <a:pPr algn="r"/>
            <a:fld id="{5EAC2317-90AB-40E5-A96E-6CA29C4CABA2}" type="slidenum">
              <a:rPr lang="en-US"/>
              <a:t>&lt;number&gt;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hyperlink" Target="https://github.com/aggroskater?tab=repositories" TargetMode="External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/>
              <a:t>1.4. Hardware Random Number Generator</a:t>
            </a:r>
            <a:endParaRPr/>
          </a:p>
        </p:txBody>
      </p:sp>
      <p:sp>
        <p:nvSpPr>
          <p:cNvPr id="4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 sz="4400"/>
              <a:t>Preston Maness</a:t>
            </a:r>
            <a:endParaRPr/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 sz="5400"/>
              <a:t>Timeline</a:t>
            </a:r>
            <a:endParaRPr/>
          </a:p>
        </p:txBody>
      </p:sp>
      <p:graphicFrame>
        <p:nvGraphicFramePr>
          <p:cNvPr id="89" name="Table 2"/>
          <p:cNvGraphicFramePr/>
          <p:nvPr/>
        </p:nvGraphicFramePr>
        <p:xfrm>
          <a:off x="504000" y="1769040"/>
          <a:ext cx="9071280" cy="5271840"/>
        </p:xfrm>
        <a:graphic>
          <a:graphicData uri="http://schemas.openxmlformats.org/drawingml/2006/table">
            <a:tbl>
              <a:tblPr/>
              <a:tblGrid>
                <a:gridCol w="4535640"/>
                <a:gridCol w="4536000"/>
              </a:tblGrid>
              <a:tr h="1054080">
                <a:tc>
                  <a:txBody>
                    <a:bodyPr bIns="46800" lIns="90000" rIns="90000" tIns="46800" wrap="none"/>
                    <a:p>
                      <a:pPr algn="ctr"/>
                      <a:r>
                        <a:rPr b="1" lang="en-US" sz="4800"/>
                        <a:t>Timeframe</a:t>
                      </a:r>
                      <a:endParaRPr/>
                    </a:p>
                  </a:txBody>
                  <a:tcPr/>
                </a:tc>
                <a:tc>
                  <a:txBody>
                    <a:bodyPr bIns="46800" lIns="90000" rIns="90000" tIns="46800" wrap="none"/>
                    <a:p>
                      <a:pPr algn="ctr"/>
                      <a:r>
                        <a:rPr b="1" lang="en-US" sz="4800"/>
                        <a:t>Goals</a:t>
                      </a:r>
                      <a:endParaRPr/>
                    </a:p>
                  </a:txBody>
                  <a:tcPr/>
                </a:tc>
              </a:tr>
              <a:tr h="1054080">
                <a:tc>
                  <a:txBody>
                    <a:bodyPr bIns="46800" lIns="90000" rIns="90000" tIns="46800" wrap="none"/>
                    <a:p>
                      <a:r>
                        <a:rPr i="1" lang="en-US" sz="3200"/>
                        <a:t>Continuous</a:t>
                      </a:r>
                      <a:endParaRPr/>
                    </a:p>
                  </a:txBody>
                  <a:tcPr/>
                </a:tc>
                <a:tc>
                  <a:txBody>
                    <a:bodyPr bIns="46800" lIns="90000" rIns="90000" tIns="46800" wrap="none"/>
                    <a:p>
                      <a:pPr>
                        <a:buSzPct val="25000"/>
                        <a:buFont typeface="StarSymbol"/>
                        <a:buChar char=""/>
                      </a:pPr>
                      <a:r>
                        <a:rPr lang="en-US" sz="2400"/>
                        <a:t>Research, Verify, Research, and Research some more. </a:t>
                      </a:r>
                      <a:endParaRPr/>
                    </a:p>
                  </a:txBody>
                  <a:tcPr/>
                </a:tc>
              </a:tr>
              <a:tr h="1054080">
                <a:tc>
                  <a:txBody>
                    <a:bodyPr bIns="46800" lIns="90000" rIns="90000" tIns="46800" wrap="none"/>
                    <a:p>
                      <a:r>
                        <a:rPr i="1" lang="en-US" sz="3200"/>
                        <a:t>By end of September</a:t>
                      </a:r>
                      <a:endParaRPr/>
                    </a:p>
                  </a:txBody>
                  <a:tcPr/>
                </a:tc>
                <a:tc>
                  <a:txBody>
                    <a:bodyPr bIns="46800" lIns="90000" rIns="90000" tIns="46800" wrap="none"/>
                    <a:p>
                      <a:pPr>
                        <a:buSzPct val="25000"/>
                        <a:buFont typeface="StarSymbol"/>
                        <a:buChar char=""/>
                      </a:pPr>
                      <a:r>
                        <a:rPr lang="en-US" sz="2400"/>
                        <a:t>Verification pipeline determined (dieharder).</a:t>
                      </a:r>
                      <a:endParaRPr/>
                    </a:p>
                    <a:p>
                      <a:pPr>
                        <a:buSzPct val="25000"/>
                        <a:buFont typeface="StarSymbol"/>
                        <a:buChar char=""/>
                      </a:pPr>
                      <a:r>
                        <a:rPr lang="en-US" sz="2400"/>
                        <a:t>Hardware to host communication.</a:t>
                      </a:r>
                      <a:endParaRPr/>
                    </a:p>
                  </a:txBody>
                  <a:tcPr/>
                </a:tc>
              </a:tr>
              <a:tr h="1054080">
                <a:tc>
                  <a:txBody>
                    <a:bodyPr bIns="46800" lIns="90000" rIns="90000" tIns="46800" wrap="none"/>
                    <a:p>
                      <a:r>
                        <a:rPr i="1" lang="en-US" sz="3200"/>
                        <a:t>By end of October</a:t>
                      </a:r>
                      <a:endParaRPr/>
                    </a:p>
                  </a:txBody>
                  <a:tcPr/>
                </a:tc>
                <a:tc>
                  <a:txBody>
                    <a:bodyPr bIns="46800" lIns="90000" rIns="90000" tIns="46800" wrap="none"/>
                    <a:p>
                      <a:pPr>
                        <a:buSzPct val="25000"/>
                        <a:buFont typeface="StarSymbol"/>
                        <a:buChar char=""/>
                      </a:pPr>
                      <a:r>
                        <a:rPr lang="en-US" sz="2400"/>
                        <a:t>Verification pipeline functional and providing results of its tests.</a:t>
                      </a:r>
                      <a:endParaRPr/>
                    </a:p>
                  </a:txBody>
                  <a:tcPr/>
                </a:tc>
              </a:tr>
              <a:tr h="1055520">
                <a:tc>
                  <a:txBody>
                    <a:bodyPr bIns="46800" lIns="90000" rIns="90000" tIns="46800" wrap="none"/>
                    <a:p>
                      <a:r>
                        <a:rPr i="1" lang="en-US" sz="3200"/>
                        <a:t>By end of semester</a:t>
                      </a:r>
                      <a:endParaRPr/>
                    </a:p>
                  </a:txBody>
                  <a:tcPr/>
                </a:tc>
                <a:tc>
                  <a:txBody>
                    <a:bodyPr bIns="46800" lIns="90000" rIns="90000" tIns="46800" wrap="none"/>
                    <a:p>
                      <a:pPr>
                        <a:buSzPct val="25000"/>
                        <a:buFont typeface="StarSymbol"/>
                        <a:buChar char=""/>
                      </a:pPr>
                      <a:r>
                        <a:rPr lang="en-US" sz="2400">
                          <a:solidFill>
                            <a:srgbClr val="ff0000"/>
                          </a:solidFill>
                        </a:rPr>
                        <a:t>Verified bitstream.</a:t>
                      </a:r>
                      <a:endParaRPr/>
                    </a:p>
                    <a:p>
                      <a:pPr>
                        <a:buSzPct val="25000"/>
                        <a:buFont typeface="StarSymbol"/>
                        <a:buChar char=""/>
                      </a:pPr>
                      <a:r>
                        <a:rPr lang="en-US" sz="2400">
                          <a:solidFill>
                            <a:srgbClr val="ff0000"/>
                          </a:solidFill>
                        </a:rPr>
                        <a:t>Automated testing.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</p:spTree>
  </p:cSld>
  <p:timing>
    <p:tnLst>
      <p:par>
        <p:cTn dur="indefinite" id="17" nodeType="tmRoot" restart="never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/>
              <a:t>Expense Report</a:t>
            </a:r>
            <a:endParaRPr/>
          </a:p>
        </p:txBody>
      </p:sp>
      <p:graphicFrame>
        <p:nvGraphicFramePr>
          <p:cNvPr id="91" name="Table 2"/>
          <p:cNvGraphicFramePr/>
          <p:nvPr/>
        </p:nvGraphicFramePr>
        <p:xfrm>
          <a:off x="507600" y="1496520"/>
          <a:ext cx="9071280" cy="5088960"/>
        </p:xfrm>
        <a:graphic>
          <a:graphicData uri="http://schemas.openxmlformats.org/drawingml/2006/table">
            <a:tbl>
              <a:tblPr/>
              <a:tblGrid>
                <a:gridCol w="3023640"/>
                <a:gridCol w="3023640"/>
                <a:gridCol w="3024360"/>
              </a:tblGrid>
              <a:tr h="565200">
                <a:tc>
                  <a:txBody>
                    <a:bodyPr bIns="46800" lIns="90000" rIns="90000" tIns="46800" wrap="none"/>
                    <a:p>
                      <a:pPr algn="ctr"/>
                      <a:r>
                        <a:rPr b="1" lang="en-US"/>
                        <a:t>Item</a:t>
                      </a:r>
                      <a:endParaRPr/>
                    </a:p>
                  </a:txBody>
                  <a:tcPr/>
                </a:tc>
                <a:tc>
                  <a:txBody>
                    <a:bodyPr bIns="46800" lIns="90000" rIns="90000" tIns="46800" wrap="none"/>
                    <a:p>
                      <a:pPr algn="ctr"/>
                      <a:r>
                        <a:rPr b="1" lang="en-US"/>
                        <a:t>Quantity</a:t>
                      </a:r>
                      <a:endParaRPr/>
                    </a:p>
                  </a:txBody>
                  <a:tcPr/>
                </a:tc>
                <a:tc>
                  <a:txBody>
                    <a:bodyPr bIns="46800" lIns="90000" rIns="90000" tIns="46800" wrap="none"/>
                    <a:p>
                      <a:pPr algn="ctr"/>
                      <a:r>
                        <a:rPr b="1" lang="en-US"/>
                        <a:t>Cost</a:t>
                      </a:r>
                      <a:endParaRPr/>
                    </a:p>
                  </a:txBody>
                  <a:tcPr/>
                </a:tc>
              </a:tr>
              <a:tr h="565200">
                <a:tc>
                  <a:txBody>
                    <a:bodyPr bIns="46800" lIns="90000" rIns="90000" tIns="46800" wrap="none"/>
                    <a:p>
                      <a:pPr algn="ctr"/>
                      <a:r>
                        <a:rPr lang="en-US" sz="2200"/>
                        <a:t>Op-Amp (TL082)</a:t>
                      </a:r>
                      <a:endParaRPr/>
                    </a:p>
                  </a:txBody>
                  <a:tcPr/>
                </a:tc>
                <a:tc>
                  <a:txBody>
                    <a:bodyPr bIns="46800" lIns="90000" rIns="90000" tIns="46800" wrap="none"/>
                    <a:p>
                      <a:pPr algn="ctr"/>
                      <a:r>
                        <a:rPr lang="en-US" sz="2200"/>
                        <a:t>50</a:t>
                      </a:r>
                      <a:endParaRPr/>
                    </a:p>
                  </a:txBody>
                  <a:tcPr/>
                </a:tc>
                <a:tc>
                  <a:txBody>
                    <a:bodyPr bIns="46800" lIns="90000" rIns="90000" tIns="46800" wrap="none"/>
                    <a:p>
                      <a:pPr algn="ctr"/>
                      <a:r>
                        <a:rPr lang="en-US"/>
                        <a:t>$9.99</a:t>
                      </a:r>
                      <a:endParaRPr/>
                    </a:p>
                  </a:txBody>
                  <a:tcPr/>
                </a:tc>
              </a:tr>
              <a:tr h="565200">
                <a:tc>
                  <a:txBody>
                    <a:bodyPr bIns="46800" lIns="90000" rIns="90000" tIns="46800" wrap="none"/>
                    <a:p>
                      <a:pPr algn="ctr"/>
                      <a:r>
                        <a:rPr lang="en-US" sz="2200"/>
                        <a:t>BJT (2N3904)</a:t>
                      </a:r>
                      <a:endParaRPr/>
                    </a:p>
                  </a:txBody>
                  <a:tcPr/>
                </a:tc>
                <a:tc>
                  <a:txBody>
                    <a:bodyPr bIns="46800" lIns="90000" rIns="90000" tIns="46800" wrap="none"/>
                    <a:p>
                      <a:pPr algn="ctr"/>
                      <a:r>
                        <a:rPr lang="en-US" sz="2200"/>
                        <a:t>50</a:t>
                      </a:r>
                      <a:endParaRPr/>
                    </a:p>
                  </a:txBody>
                  <a:tcPr/>
                </a:tc>
                <a:tc>
                  <a:txBody>
                    <a:bodyPr bIns="46800" lIns="90000" rIns="90000" tIns="46800" wrap="none"/>
                    <a:p>
                      <a:pPr algn="ctr"/>
                      <a:r>
                        <a:rPr lang="en-US"/>
                        <a:t>$4.98</a:t>
                      </a:r>
                      <a:endParaRPr/>
                    </a:p>
                  </a:txBody>
                  <a:tcPr/>
                </a:tc>
              </a:tr>
              <a:tr h="565200">
                <a:tc>
                  <a:txBody>
                    <a:bodyPr bIns="46800" lIns="90000" rIns="90000" tIns="46800" wrap="none"/>
                    <a:p>
                      <a:pPr algn="ctr"/>
                      <a:r>
                        <a:rPr lang="en-US" sz="2200"/>
                        <a:t>Comparator (LM339N)</a:t>
                      </a:r>
                      <a:endParaRPr/>
                    </a:p>
                  </a:txBody>
                  <a:tcPr/>
                </a:tc>
                <a:tc>
                  <a:txBody>
                    <a:bodyPr bIns="46800" lIns="90000" rIns="90000" tIns="46800" wrap="none"/>
                    <a:p>
                      <a:pPr algn="ctr"/>
                      <a:r>
                        <a:rPr lang="en-US"/>
                        <a:t>10</a:t>
                      </a:r>
                      <a:endParaRPr/>
                    </a:p>
                  </a:txBody>
                  <a:tcPr/>
                </a:tc>
                <a:tc>
                  <a:txBody>
                    <a:bodyPr bIns="46800" lIns="90000" rIns="90000" tIns="46800" wrap="none"/>
                    <a:p>
                      <a:pPr algn="ctr"/>
                      <a:r>
                        <a:rPr lang="en-US"/>
                        <a:t>$3.50</a:t>
                      </a:r>
                      <a:endParaRPr/>
                    </a:p>
                  </a:txBody>
                  <a:tcPr/>
                </a:tc>
              </a:tr>
              <a:tr h="565200">
                <a:tc>
                  <a:txBody>
                    <a:bodyPr bIns="46800" lIns="90000" rIns="90000" tIns="46800" wrap="none"/>
                    <a:p>
                      <a:pPr algn="ctr"/>
                      <a:r>
                        <a:rPr lang="en-US" sz="2200"/>
                        <a:t>Arduino Uno</a:t>
                      </a:r>
                      <a:endParaRPr/>
                    </a:p>
                  </a:txBody>
                  <a:tcPr/>
                </a:tc>
                <a:tc>
                  <a:txBody>
                    <a:bodyPr bIns="46800" lIns="90000" rIns="90000" tIns="46800" wrap="none"/>
                    <a:p>
                      <a:pPr algn="ctr"/>
                      <a:r>
                        <a:rPr lang="en-US"/>
                        <a:t>1</a:t>
                      </a:r>
                      <a:endParaRPr/>
                    </a:p>
                  </a:txBody>
                  <a:tcPr/>
                </a:tc>
                <a:tc>
                  <a:txBody>
                    <a:bodyPr bIns="46800" lIns="90000" rIns="90000" tIns="46800" wrap="none"/>
                    <a:p>
                      <a:pPr algn="ctr"/>
                      <a:r>
                        <a:rPr lang="en-US"/>
                        <a:t>$25</a:t>
                      </a:r>
                      <a:endParaRPr/>
                    </a:p>
                    <a:p>
                      <a:pPr algn="ctr"/>
                      <a:r>
                        <a:rPr lang="en-US"/>
                        <a:t>(Already Owned)</a:t>
                      </a:r>
                      <a:endParaRPr/>
                    </a:p>
                  </a:txBody>
                  <a:tcPr/>
                </a:tc>
              </a:tr>
              <a:tr h="565200">
                <a:tc>
                  <a:txBody>
                    <a:bodyPr bIns="46800" lIns="90000" rIns="90000" tIns="46800" wrap="none"/>
                    <a:p>
                      <a:pPr algn="ctr"/>
                      <a:r>
                        <a:rPr lang="en-US" sz="2200"/>
                        <a:t>Resistors</a:t>
                      </a:r>
                      <a:endParaRPr/>
                    </a:p>
                  </a:txBody>
                  <a:tcPr/>
                </a:tc>
                <a:tc>
                  <a:txBody>
                    <a:bodyPr bIns="46800" lIns="90000" rIns="90000" tIns="46800" wrap="none"/>
                    <a:p>
                      <a:pPr algn="ctr"/>
                      <a:r>
                        <a:rPr lang="en-US"/>
                        <a:t>100</a:t>
                      </a:r>
                      <a:endParaRPr/>
                    </a:p>
                  </a:txBody>
                  <a:tcPr/>
                </a:tc>
                <a:tc>
                  <a:txBody>
                    <a:bodyPr bIns="46800" lIns="90000" rIns="90000" tIns="46800" wrap="none"/>
                    <a:p>
                      <a:pPr algn="ctr"/>
                      <a:r>
                        <a:rPr lang="en-US"/>
                        <a:t>~$5</a:t>
                      </a:r>
                      <a:endParaRPr/>
                    </a:p>
                    <a:p>
                      <a:pPr algn="ctr"/>
                      <a:r>
                        <a:rPr lang="en-US"/>
                        <a:t>(Already Owned)</a:t>
                      </a:r>
                      <a:endParaRPr/>
                    </a:p>
                  </a:txBody>
                  <a:tcPr/>
                </a:tc>
              </a:tr>
              <a:tr h="565200">
                <a:tc>
                  <a:txBody>
                    <a:bodyPr bIns="46800" lIns="90000" rIns="90000" tIns="46800" wrap="none"/>
                    <a:p>
                      <a:pPr algn="ctr"/>
                      <a:r>
                        <a:rPr lang="en-US" sz="2200"/>
                        <a:t>Capacitors</a:t>
                      </a:r>
                      <a:endParaRPr/>
                    </a:p>
                  </a:txBody>
                  <a:tcPr/>
                </a:tc>
                <a:tc>
                  <a:txBody>
                    <a:bodyPr bIns="46800" lIns="90000" rIns="90000" tIns="46800" wrap="none"/>
                    <a:p>
                      <a:pPr algn="ctr"/>
                      <a:r>
                        <a:rPr lang="en-US"/>
                        <a:t>20</a:t>
                      </a:r>
                      <a:endParaRPr/>
                    </a:p>
                  </a:txBody>
                  <a:tcPr/>
                </a:tc>
                <a:tc>
                  <a:txBody>
                    <a:bodyPr bIns="46800" lIns="90000" rIns="90000" tIns="46800" wrap="none"/>
                    <a:p>
                      <a:pPr algn="ctr"/>
                      <a:r>
                        <a:rPr lang="en-US"/>
                        <a:t>~$5</a:t>
                      </a:r>
                      <a:endParaRPr/>
                    </a:p>
                    <a:p>
                      <a:pPr algn="ctr"/>
                      <a:r>
                        <a:rPr lang="en-US"/>
                        <a:t>(Already Owned)</a:t>
                      </a:r>
                      <a:endParaRPr/>
                    </a:p>
                  </a:txBody>
                  <a:tcPr/>
                </a:tc>
              </a:tr>
              <a:tr h="565200">
                <a:tc>
                  <a:txBody>
                    <a:bodyPr bIns="46800" lIns="90000" rIns="90000" tIns="46800" wrap="none"/>
                    <a:p>
                      <a:pPr algn="ctr"/>
                      <a:r>
                        <a:rPr lang="en-US" sz="2200"/>
                        <a:t>Wiring</a:t>
                      </a:r>
                      <a:endParaRPr/>
                    </a:p>
                  </a:txBody>
                  <a:tcPr/>
                </a:tc>
                <a:tc>
                  <a:txBody>
                    <a:bodyPr bIns="46800" lIns="90000" rIns="90000" tIns="46800" wrap="none"/>
                    <a:p>
                      <a:pPr algn="ctr"/>
                      <a:r>
                        <a:rPr lang="en-US"/>
                        <a:t>Varied</a:t>
                      </a:r>
                      <a:endParaRPr/>
                    </a:p>
                  </a:txBody>
                  <a:tcPr/>
                </a:tc>
                <a:tc>
                  <a:txBody>
                    <a:bodyPr bIns="46800" lIns="90000" rIns="90000" tIns="46800" wrap="none"/>
                    <a:p>
                      <a:pPr algn="ctr"/>
                      <a:r>
                        <a:rPr lang="en-US"/>
                        <a:t>$2.98</a:t>
                      </a:r>
                      <a:endParaRPr/>
                    </a:p>
                  </a:txBody>
                  <a:tcPr/>
                </a:tc>
              </a:tr>
              <a:tr h="567360">
                <a:tc>
                  <a:tcPr/>
                </a:tc>
                <a:tc>
                  <a:txBody>
                    <a:bodyPr bIns="46800" lIns="90000" rIns="90000" tIns="46800" wrap="none"/>
                    <a:p>
                      <a:pPr algn="r"/>
                      <a:r>
                        <a:rPr b="1" lang="en-US"/>
                        <a:t>TOTAL:</a:t>
                      </a:r>
                      <a:endParaRPr/>
                    </a:p>
                    <a:p>
                      <a:pPr algn="r"/>
                      <a:r>
                        <a:rPr b="1" lang="en-US">
                          <a:solidFill>
                            <a:srgbClr val="ff0000"/>
                          </a:solidFill>
                        </a:rPr>
                        <a:t>OUT OF POCKET:</a:t>
                      </a:r>
                      <a:endParaRPr/>
                    </a:p>
                  </a:txBody>
                  <a:tcPr/>
                </a:tc>
                <a:tc>
                  <a:txBody>
                    <a:bodyPr bIns="46800" lIns="90000" rIns="90000" tIns="46800" wrap="none"/>
                    <a:p>
                      <a:pPr algn="ctr"/>
                      <a:r>
                        <a:rPr lang="en-US"/>
                        <a:t>$56.45</a:t>
                      </a:r>
                      <a:endParaRPr/>
                    </a:p>
                    <a:p>
                      <a:pPr algn="ctr"/>
                      <a:r>
                        <a:rPr b="1" lang="en-US">
                          <a:solidFill>
                            <a:srgbClr val="ff0000"/>
                          </a:solidFill>
                        </a:rPr>
                        <a:t>$21.45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</p:spTree>
  </p:cSld>
  <p:timing>
    <p:tnLst>
      <p:par>
        <p:cTn dur="indefinite" id="19" nodeType="tmRoot" restart="never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/>
              <a:t>Messy Lab Benches!</a:t>
            </a:r>
            <a:endParaRPr/>
          </a:p>
        </p:txBody>
      </p:sp>
      <p:pic>
        <p:nvPicPr>
          <p:cNvPr descr="" id="93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998640" y="1280160"/>
            <a:ext cx="7962480" cy="5972040"/>
          </a:xfrm>
          <a:prstGeom prst="rect">
            <a:avLst/>
          </a:prstGeom>
          <a:ln w="45720">
            <a:noFill/>
          </a:ln>
        </p:spPr>
      </p:pic>
    </p:spTree>
  </p:cSld>
  <p:timing>
    <p:tnLst>
      <p:par>
        <p:cTn dur="indefinite" id="21" nodeType="tmRoot" restart="never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/>
              <a:t>Messy Breadboards!</a:t>
            </a:r>
            <a:endParaRPr/>
          </a:p>
        </p:txBody>
      </p:sp>
      <p:pic>
        <p:nvPicPr>
          <p:cNvPr descr="" id="95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1181520" y="1640160"/>
            <a:ext cx="7688160" cy="5766480"/>
          </a:xfrm>
          <a:prstGeom prst="rect">
            <a:avLst/>
          </a:prstGeom>
          <a:ln w="45720">
            <a:noFill/>
          </a:ln>
        </p:spPr>
      </p:pic>
    </p:spTree>
  </p:cSld>
  <p:timing>
    <p:tnLst>
      <p:par>
        <p:cTn dur="indefinite" id="23" nodeType="tmRoot" restart="never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/>
              <a:t>Messy Progress!</a:t>
            </a:r>
            <a:endParaRPr/>
          </a:p>
        </p:txBody>
      </p:sp>
      <p:pic>
        <p:nvPicPr>
          <p:cNvPr descr="" id="97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547560" y="1645920"/>
            <a:ext cx="8596440" cy="5724000"/>
          </a:xfrm>
          <a:prstGeom prst="rect">
            <a:avLst/>
          </a:prstGeom>
          <a:ln w="45720">
            <a:noFill/>
          </a:ln>
        </p:spPr>
      </p:pic>
    </p:spTree>
  </p:cSld>
  <p:timing>
    <p:tnLst>
      <p:par>
        <p:cTn dur="indefinite" id="25" nodeType="tmRoot" restart="never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/>
              <a:t>D'OH!</a:t>
            </a:r>
            <a:endParaRPr/>
          </a:p>
        </p:txBody>
      </p:sp>
      <p:pic>
        <p:nvPicPr>
          <p:cNvPr descr="" id="99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5880960" y="1768680"/>
            <a:ext cx="4384440" cy="4384440"/>
          </a:xfrm>
          <a:prstGeom prst="rect">
            <a:avLst/>
          </a:prstGeom>
          <a:ln w="45720">
            <a:noFill/>
          </a:ln>
        </p:spPr>
      </p:pic>
      <p:pic>
        <p:nvPicPr>
          <p:cNvPr descr="" id="100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" y="1280160"/>
            <a:ext cx="6114600" cy="5209920"/>
          </a:xfrm>
          <a:prstGeom prst="rect">
            <a:avLst/>
          </a:prstGeom>
          <a:ln w="45720">
            <a:noFill/>
          </a:ln>
        </p:spPr>
      </p:pic>
    </p:spTree>
  </p:cSld>
  <p:timing>
    <p:tnLst>
      <p:par>
        <p:cTn dur="indefinite" id="27" nodeType="tmRoot" restart="never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01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2119680" y="1768680"/>
            <a:ext cx="5839560" cy="4384440"/>
          </a:xfrm>
          <a:prstGeom prst="rect">
            <a:avLst/>
          </a:prstGeom>
          <a:ln w="45720">
            <a:noFill/>
          </a:ln>
        </p:spPr>
      </p:pic>
      <p:sp>
        <p:nvSpPr>
          <p:cNvPr id="102" name="TextShape 1"/>
          <p:cNvSpPr txBox="1"/>
          <p:nvPr/>
        </p:nvSpPr>
        <p:spPr>
          <a:xfrm>
            <a:off x="2340000" y="914400"/>
            <a:ext cx="5400360" cy="6573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US" sz="4000"/>
              <a:t>The file was rewound...</a:t>
            </a:r>
            <a:endParaRPr/>
          </a:p>
        </p:txBody>
      </p:sp>
      <p:sp>
        <p:nvSpPr>
          <p:cNvPr id="103" name="TextShape 2"/>
          <p:cNvSpPr txBox="1"/>
          <p:nvPr/>
        </p:nvSpPr>
        <p:spPr>
          <a:xfrm>
            <a:off x="2685240" y="6583680"/>
            <a:ext cx="4709880" cy="6573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US" sz="4000"/>
              <a:t>OVER 9000 TIMES!</a:t>
            </a:r>
            <a:endParaRPr/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50436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b="1" lang="en-US"/>
              <a:t>Speed Issues</a:t>
            </a:r>
            <a:endParaRPr/>
          </a:p>
        </p:txBody>
      </p:sp>
      <p:pic>
        <p:nvPicPr>
          <p:cNvPr descr="" id="105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3135240" y="2560320"/>
            <a:ext cx="3809880" cy="3924360"/>
          </a:xfrm>
          <a:prstGeom prst="rect">
            <a:avLst/>
          </a:prstGeom>
          <a:ln w="45720">
            <a:noFill/>
          </a:ln>
        </p:spPr>
      </p:pic>
      <p:sp>
        <p:nvSpPr>
          <p:cNvPr id="106" name="TextShape 2"/>
          <p:cNvSpPr txBox="1"/>
          <p:nvPr/>
        </p:nvSpPr>
        <p:spPr>
          <a:xfrm>
            <a:off x="1494000" y="1726920"/>
            <a:ext cx="7092000" cy="6573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 sz="4000"/>
              <a:t>MY SAMPLING RATE IS BAD</a:t>
            </a:r>
            <a:endParaRPr/>
          </a:p>
        </p:txBody>
      </p:sp>
      <p:sp>
        <p:nvSpPr>
          <p:cNvPr id="107" name="TextShape 3"/>
          <p:cNvSpPr txBox="1"/>
          <p:nvPr/>
        </p:nvSpPr>
        <p:spPr>
          <a:xfrm>
            <a:off x="1785960" y="6621480"/>
            <a:ext cx="6508440" cy="6573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en-US" sz="4000"/>
              <a:t>AND I SHOULD FEEL BAD</a:t>
            </a:r>
            <a:endParaRPr/>
          </a:p>
        </p:txBody>
      </p:sp>
    </p:spTree>
  </p:cSld>
  <p:timing>
    <p:tnLst>
      <p:par>
        <p:cTn dur="indefinite" id="29" nodeType="tmRoot" restart="never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/>
              <a:t>Looking Forward</a:t>
            </a:r>
            <a:endParaRPr/>
          </a:p>
        </p:txBody>
      </p:sp>
      <p:sp>
        <p:nvSpPr>
          <p:cNvPr id="10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en-US" sz="4000"/>
              <a:t>Successful verification via </a:t>
            </a:r>
            <a:r>
              <a:rPr lang="en-US" sz="4000">
                <a:solidFill>
                  <a:srgbClr val="ff0000"/>
                </a:solidFill>
              </a:rPr>
              <a:t>faster sampling</a:t>
            </a:r>
            <a:r>
              <a:rPr lang="en-US" sz="4000"/>
              <a:t>.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 sz="4000"/>
              <a:t>Inclusion into kernel entropy pool.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 sz="4000"/>
              <a:t>Automate testing harness.</a:t>
            </a:r>
            <a:endParaRPr/>
          </a:p>
          <a:p>
            <a:pPr>
              <a:buSzPct val="25000"/>
              <a:buFont typeface="StarSymbol"/>
              <a:buChar char=""/>
            </a:pP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 sz="4000">
                <a:solidFill>
                  <a:srgbClr val="ff0000"/>
                </a:solidFill>
              </a:rPr>
              <a:t>Verify with hardware.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 sz="4000">
                <a:solidFill>
                  <a:srgbClr val="ff0000"/>
                </a:solidFill>
              </a:rPr>
              <a:t>Parallelized implementation with rapid sampling of each stream to increase throughput.</a:t>
            </a:r>
            <a:endParaRPr/>
          </a:p>
        </p:txBody>
      </p:sp>
    </p:spTree>
  </p:cSld>
  <p:timing>
    <p:tnLst>
      <p:par>
        <p:cTn dur="indefinite" id="31" nodeType="tmRoot" restart="never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504360" y="-18288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/>
              <a:t>Stalk The Project Manager!</a:t>
            </a:r>
            <a:endParaRPr/>
          </a:p>
        </p:txBody>
      </p:sp>
      <p:sp>
        <p:nvSpPr>
          <p:cNvPr id="111" name="TextShape 2"/>
          <p:cNvSpPr txBox="1"/>
          <p:nvPr/>
        </p:nvSpPr>
        <p:spPr>
          <a:xfrm>
            <a:off x="504360" y="731520"/>
            <a:ext cx="9071640" cy="547200"/>
          </a:xfrm>
          <a:prstGeom prst="rect">
            <a:avLst/>
          </a:prstGeom>
        </p:spPr>
        <p:txBody>
          <a:bodyPr bIns="0" lIns="0" rIns="0" tIns="0" wrap="none"/>
          <a:p>
            <a:pPr algn="ctr">
              <a:buSzPct val="25000"/>
              <a:buFont typeface="StarSymbol"/>
              <a:buChar char=""/>
            </a:pPr>
            <a:r>
              <a:rPr lang="en-US" sz="2600">
                <a:hlinkClick r:id="rId1"/>
              </a:rPr>
              <a:t>https://github.com/aggroskater?tab=repositories</a:t>
            </a:r>
            <a:endParaRPr/>
          </a:p>
        </p:txBody>
      </p:sp>
      <p:pic>
        <p:nvPicPr>
          <p:cNvPr descr="" id="112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268200" y="1278720"/>
            <a:ext cx="9543600" cy="6219360"/>
          </a:xfrm>
          <a:prstGeom prst="rect">
            <a:avLst/>
          </a:prstGeom>
          <a:ln w="45720">
            <a:noFill/>
          </a:ln>
        </p:spPr>
      </p:pic>
    </p:spTree>
  </p:cSld>
  <p:timing>
    <p:tnLst>
      <p:par>
        <p:cTn dur="indefinite" id="33" nodeType="tmRoot" restart="never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/>
              <a:t>Motivation</a:t>
            </a:r>
            <a:endParaRPr/>
          </a:p>
        </p:txBody>
      </p:sp>
      <p:pic>
        <p:nvPicPr>
          <p:cNvPr descr="" id="42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1142280" y="1768680"/>
            <a:ext cx="7794720" cy="4384440"/>
          </a:xfrm>
          <a:prstGeom prst="rect">
            <a:avLst/>
          </a:prstGeom>
          <a:ln w="45720">
            <a:noFill/>
          </a:ln>
        </p:spPr>
      </p:pic>
    </p:spTree>
  </p:cSld>
  <p:timing>
    <p:tnLst>
      <p:par>
        <p:cTn dur="indefinite" id="1" nodeType="tmRoot" restart="never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/>
              <a:t>Why?</a:t>
            </a:r>
            <a:endParaRPr/>
          </a:p>
        </p:txBody>
      </p:sp>
      <p:sp>
        <p:nvSpPr>
          <p:cNvPr id="4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bIns="0" lIns="0" rIns="0" tIns="0" wrap="none"/>
          <a:p>
            <a:pPr>
              <a:lnSpc>
                <a:spcPct val="100000"/>
              </a:lnSpc>
              <a:buSzPct val="25000"/>
              <a:buFont typeface="StarSymbol"/>
              <a:buChar char=""/>
            </a:pPr>
            <a:r>
              <a:rPr lang="en-US" sz="4400"/>
              <a:t>Familiarize myself with an important aspect of modern cryptographic systems.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"/>
            </a:pP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"/>
            </a:pPr>
            <a:r>
              <a:rPr lang="en-US" sz="4400"/>
              <a:t>Gain experience with signal shaping.</a:t>
            </a: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"/>
            </a:pPr>
            <a:endParaRPr/>
          </a:p>
          <a:p>
            <a:pPr>
              <a:lnSpc>
                <a:spcPct val="100000"/>
              </a:lnSpc>
              <a:buSzPct val="25000"/>
              <a:buFont typeface="StarSymbol"/>
              <a:buChar char=""/>
            </a:pPr>
            <a:r>
              <a:rPr lang="en-US" sz="4400"/>
              <a:t>Explore the interface between hardware and software and how it can be both exploited and hardened.</a:t>
            </a:r>
            <a:endParaRPr/>
          </a:p>
        </p:txBody>
      </p:sp>
    </p:spTree>
  </p:cSld>
  <p:timing>
    <p:tnLst>
      <p:par>
        <p:cTn dur="indefinite" id="3" nodeType="tmRoot" restart="never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Shape 1"/>
          <p:cNvSpPr txBox="1"/>
          <p:nvPr/>
        </p:nvSpPr>
        <p:spPr>
          <a:xfrm>
            <a:off x="504000" y="-7344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/>
              <a:t>On the Shoulders of Giants</a:t>
            </a:r>
            <a:endParaRPr/>
          </a:p>
        </p:txBody>
      </p:sp>
      <p:pic>
        <p:nvPicPr>
          <p:cNvPr descr="" id="46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1767240" y="822960"/>
            <a:ext cx="6237000" cy="6474600"/>
          </a:xfrm>
          <a:prstGeom prst="rect">
            <a:avLst/>
          </a:prstGeom>
          <a:ln w="45720">
            <a:noFill/>
          </a:ln>
        </p:spPr>
      </p:pic>
      <p:sp>
        <p:nvSpPr>
          <p:cNvPr id="47" name="CustomShape 2"/>
          <p:cNvSpPr/>
          <p:nvPr/>
        </p:nvSpPr>
        <p:spPr>
          <a:xfrm>
            <a:off x="2377440" y="6400800"/>
            <a:ext cx="4663440" cy="1159200"/>
          </a:xfrm>
          <a:prstGeom prst="ellipse">
            <a:avLst/>
          </a:prstGeom>
          <a:noFill/>
          <a:ln w="45720">
            <a:solidFill>
              <a:srgbClr val="c5000b"/>
            </a:solidFill>
            <a:round/>
          </a:ln>
        </p:spPr>
      </p:sp>
    </p:spTree>
  </p:cSld>
  <p:timing>
    <p:tnLst>
      <p:par>
        <p:cTn dur="indefinite" id="5" nodeType="tmRoot" restart="never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48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-548640" y="-297360"/>
            <a:ext cx="10881360" cy="8161200"/>
          </a:xfrm>
          <a:prstGeom prst="rect">
            <a:avLst/>
          </a:prstGeom>
          <a:ln w="45720">
            <a:noFill/>
          </a:ln>
        </p:spPr>
      </p:pic>
      <p:sp>
        <p:nvSpPr>
          <p:cNvPr id="49" name="CustomShape 1"/>
          <p:cNvSpPr/>
          <p:nvPr/>
        </p:nvSpPr>
        <p:spPr>
          <a:xfrm>
            <a:off x="7863840" y="6675120"/>
            <a:ext cx="1188720" cy="548640"/>
          </a:xfrm>
          <a:prstGeom prst="ellipse">
            <a:avLst/>
          </a:prstGeom>
          <a:noFill/>
          <a:ln w="45720">
            <a:solidFill>
              <a:srgbClr val="c5000b"/>
            </a:solidFill>
            <a:round/>
          </a:ln>
        </p:spPr>
      </p:sp>
      <p:sp>
        <p:nvSpPr>
          <p:cNvPr id="50" name="TextShape 2"/>
          <p:cNvSpPr txBox="1"/>
          <p:nvPr/>
        </p:nvSpPr>
        <p:spPr>
          <a:xfrm>
            <a:off x="1463040" y="3200400"/>
            <a:ext cx="4206240" cy="76104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US" sz="4000"/>
              <a:t>Giorgio Vazzana</a:t>
            </a:r>
            <a:endParaRPr/>
          </a:p>
        </p:txBody>
      </p:sp>
    </p:spTree>
  </p:cSld>
  <p:timing>
    <p:tnLst>
      <p:par>
        <p:cTn dur="indefinite" id="7" nodeType="tmRoot" restart="never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/>
              <a:t>General Principle</a:t>
            </a:r>
            <a:endParaRPr/>
          </a:p>
        </p:txBody>
      </p:sp>
      <p:pic>
        <p:nvPicPr>
          <p:cNvPr descr="" id="52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238320" y="1344960"/>
            <a:ext cx="4059360" cy="3044160"/>
          </a:xfrm>
          <a:prstGeom prst="rect">
            <a:avLst/>
          </a:prstGeom>
          <a:ln w="45720">
            <a:noFill/>
          </a:ln>
        </p:spPr>
      </p:pic>
      <p:pic>
        <p:nvPicPr>
          <p:cNvPr descr="" id="53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6644880" y="2651760"/>
            <a:ext cx="3139200" cy="3139200"/>
          </a:xfrm>
          <a:prstGeom prst="rect">
            <a:avLst/>
          </a:prstGeom>
          <a:ln w="45720">
            <a:noFill/>
          </a:ln>
        </p:spPr>
      </p:pic>
      <p:pic>
        <p:nvPicPr>
          <p:cNvPr descr="" id="54" name=""/>
          <p:cNvPicPr/>
          <p:nvPr/>
        </p:nvPicPr>
        <p:blipFill>
          <a:blip r:embed="rId3"/>
          <a:stretch>
            <a:fillRect/>
          </a:stretch>
        </p:blipFill>
        <p:spPr>
          <a:xfrm>
            <a:off x="151920" y="5486400"/>
            <a:ext cx="5185800" cy="1842480"/>
          </a:xfrm>
          <a:prstGeom prst="rect">
            <a:avLst/>
          </a:prstGeom>
          <a:ln w="45720">
            <a:noFill/>
          </a:ln>
        </p:spPr>
      </p:pic>
      <p:sp>
        <p:nvSpPr>
          <p:cNvPr id="55" name="Line 2"/>
          <p:cNvSpPr/>
          <p:nvPr/>
        </p:nvSpPr>
        <p:spPr>
          <a:xfrm>
            <a:off x="4846320" y="2651760"/>
            <a:ext cx="1920240" cy="1097280"/>
          </a:xfrm>
          <a:prstGeom prst="line">
            <a:avLst/>
          </a:prstGeom>
          <a:ln w="45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56" name="Line 3"/>
          <p:cNvSpPr/>
          <p:nvPr/>
        </p:nvSpPr>
        <p:spPr>
          <a:xfrm flipH="1">
            <a:off x="5120640" y="5486400"/>
            <a:ext cx="1188720" cy="365760"/>
          </a:xfrm>
          <a:prstGeom prst="line">
            <a:avLst/>
          </a:prstGeom>
          <a:ln w="45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57" name="TextShape 4"/>
          <p:cNvSpPr txBox="1"/>
          <p:nvPr/>
        </p:nvSpPr>
        <p:spPr>
          <a:xfrm>
            <a:off x="5326920" y="2347920"/>
            <a:ext cx="1348200" cy="48672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US"/>
              <a:t>Amplify</a:t>
            </a:r>
            <a:endParaRPr/>
          </a:p>
        </p:txBody>
      </p:sp>
      <p:sp>
        <p:nvSpPr>
          <p:cNvPr id="58" name="TextShape 5"/>
          <p:cNvSpPr txBox="1"/>
          <p:nvPr/>
        </p:nvSpPr>
        <p:spPr>
          <a:xfrm>
            <a:off x="4961160" y="4999680"/>
            <a:ext cx="1348200" cy="48672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US"/>
              <a:t>Digitize</a:t>
            </a:r>
            <a:endParaRPr/>
          </a:p>
        </p:txBody>
      </p:sp>
    </p:spTree>
  </p:cSld>
  <p:timing>
    <p:tnLst>
      <p:par>
        <p:cTn dur="indefinite" id="9" nodeType="tmRoot" restart="never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/>
              <a:t>Hardware Block Diagram</a:t>
            </a:r>
            <a:endParaRPr/>
          </a:p>
        </p:txBody>
      </p:sp>
      <p:sp>
        <p:nvSpPr>
          <p:cNvPr id="60" name="CustomShape 2"/>
          <p:cNvSpPr/>
          <p:nvPr/>
        </p:nvSpPr>
        <p:spPr>
          <a:xfrm>
            <a:off x="457200" y="1828800"/>
            <a:ext cx="3017520" cy="1371600"/>
          </a:xfrm>
          <a:prstGeom prst="rect">
            <a:avLst/>
          </a:prstGeom>
          <a:noFill/>
          <a:ln w="45720">
            <a:solidFill>
              <a:srgbClr val="000000"/>
            </a:solidFill>
            <a:round/>
          </a:ln>
        </p:spPr>
      </p:sp>
      <p:sp>
        <p:nvSpPr>
          <p:cNvPr id="61" name="TextShape 3"/>
          <p:cNvSpPr txBox="1"/>
          <p:nvPr/>
        </p:nvSpPr>
        <p:spPr>
          <a:xfrm>
            <a:off x="640080" y="2256480"/>
            <a:ext cx="2628360" cy="54612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US" sz="3200">
                <a:solidFill>
                  <a:srgbClr val="000000"/>
                </a:solidFill>
              </a:rPr>
              <a:t>Noise Source</a:t>
            </a:r>
            <a:endParaRPr/>
          </a:p>
        </p:txBody>
      </p:sp>
      <p:sp>
        <p:nvSpPr>
          <p:cNvPr id="62" name="CustomShape 4"/>
          <p:cNvSpPr/>
          <p:nvPr/>
        </p:nvSpPr>
        <p:spPr>
          <a:xfrm>
            <a:off x="5943600" y="1828800"/>
            <a:ext cx="3017520" cy="1371600"/>
          </a:xfrm>
          <a:prstGeom prst="rect">
            <a:avLst/>
          </a:prstGeom>
          <a:noFill/>
          <a:ln w="45720">
            <a:solidFill>
              <a:srgbClr val="000000"/>
            </a:solidFill>
            <a:round/>
          </a:ln>
        </p:spPr>
      </p:sp>
      <p:sp>
        <p:nvSpPr>
          <p:cNvPr id="63" name="TextShape 5"/>
          <p:cNvSpPr txBox="1"/>
          <p:nvPr/>
        </p:nvSpPr>
        <p:spPr>
          <a:xfrm>
            <a:off x="6278040" y="2286000"/>
            <a:ext cx="2487960" cy="54612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US" sz="3200">
                <a:solidFill>
                  <a:srgbClr val="000000"/>
                </a:solidFill>
              </a:rPr>
              <a:t>Amplification</a:t>
            </a:r>
            <a:endParaRPr/>
          </a:p>
        </p:txBody>
      </p:sp>
      <p:sp>
        <p:nvSpPr>
          <p:cNvPr id="64" name="CustomShape 6"/>
          <p:cNvSpPr/>
          <p:nvPr/>
        </p:nvSpPr>
        <p:spPr>
          <a:xfrm>
            <a:off x="457200" y="3749040"/>
            <a:ext cx="3017520" cy="1371600"/>
          </a:xfrm>
          <a:prstGeom prst="rect">
            <a:avLst/>
          </a:prstGeom>
          <a:noFill/>
          <a:ln w="45720">
            <a:solidFill>
              <a:srgbClr val="000000"/>
            </a:solidFill>
            <a:round/>
          </a:ln>
        </p:spPr>
      </p:sp>
      <p:sp>
        <p:nvSpPr>
          <p:cNvPr id="65" name="TextShape 7"/>
          <p:cNvSpPr txBox="1"/>
          <p:nvPr/>
        </p:nvSpPr>
        <p:spPr>
          <a:xfrm>
            <a:off x="1097280" y="4208760"/>
            <a:ext cx="1803960" cy="54612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US" sz="3200">
                <a:solidFill>
                  <a:srgbClr val="000000"/>
                </a:solidFill>
              </a:rPr>
              <a:t>Buffering</a:t>
            </a:r>
            <a:endParaRPr/>
          </a:p>
        </p:txBody>
      </p:sp>
      <p:sp>
        <p:nvSpPr>
          <p:cNvPr id="66" name="CustomShape 8"/>
          <p:cNvSpPr/>
          <p:nvPr/>
        </p:nvSpPr>
        <p:spPr>
          <a:xfrm>
            <a:off x="5943600" y="3749040"/>
            <a:ext cx="3017520" cy="1371600"/>
          </a:xfrm>
          <a:prstGeom prst="rect">
            <a:avLst/>
          </a:prstGeom>
          <a:noFill/>
          <a:ln w="45720">
            <a:solidFill>
              <a:srgbClr val="000000"/>
            </a:solidFill>
            <a:round/>
          </a:ln>
        </p:spPr>
      </p:sp>
      <p:sp>
        <p:nvSpPr>
          <p:cNvPr id="67" name="TextShape 9"/>
          <p:cNvSpPr txBox="1"/>
          <p:nvPr/>
        </p:nvSpPr>
        <p:spPr>
          <a:xfrm>
            <a:off x="6290280" y="4208760"/>
            <a:ext cx="2378160" cy="54612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US" sz="3200">
                <a:solidFill>
                  <a:srgbClr val="000000"/>
                </a:solidFill>
              </a:rPr>
              <a:t>Comparison</a:t>
            </a:r>
            <a:endParaRPr/>
          </a:p>
        </p:txBody>
      </p:sp>
      <p:sp>
        <p:nvSpPr>
          <p:cNvPr id="68" name="CustomShape 10"/>
          <p:cNvSpPr/>
          <p:nvPr/>
        </p:nvSpPr>
        <p:spPr>
          <a:xfrm>
            <a:off x="457200" y="5760720"/>
            <a:ext cx="3017520" cy="1371600"/>
          </a:xfrm>
          <a:prstGeom prst="rect">
            <a:avLst/>
          </a:prstGeom>
          <a:noFill/>
          <a:ln w="45720">
            <a:solidFill>
              <a:srgbClr val="000000"/>
            </a:solidFill>
            <a:round/>
          </a:ln>
        </p:spPr>
      </p:sp>
      <p:sp>
        <p:nvSpPr>
          <p:cNvPr id="69" name="CustomShape 11"/>
          <p:cNvSpPr/>
          <p:nvPr/>
        </p:nvSpPr>
        <p:spPr>
          <a:xfrm>
            <a:off x="5943600" y="5760720"/>
            <a:ext cx="3017520" cy="1371600"/>
          </a:xfrm>
          <a:prstGeom prst="rect">
            <a:avLst/>
          </a:prstGeom>
          <a:noFill/>
          <a:ln w="45720">
            <a:solidFill>
              <a:srgbClr val="000000"/>
            </a:solidFill>
            <a:round/>
          </a:ln>
        </p:spPr>
      </p:sp>
      <p:sp>
        <p:nvSpPr>
          <p:cNvPr id="70" name="TextShape 12"/>
          <p:cNvSpPr txBox="1"/>
          <p:nvPr/>
        </p:nvSpPr>
        <p:spPr>
          <a:xfrm>
            <a:off x="562680" y="6217920"/>
            <a:ext cx="2852280" cy="54612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US" sz="3200">
                <a:solidFill>
                  <a:srgbClr val="000000"/>
                </a:solidFill>
              </a:rPr>
              <a:t>Arduino Serial </a:t>
            </a:r>
            <a:endParaRPr/>
          </a:p>
        </p:txBody>
      </p:sp>
      <p:sp>
        <p:nvSpPr>
          <p:cNvPr id="71" name="TextShape 13"/>
          <p:cNvSpPr txBox="1"/>
          <p:nvPr/>
        </p:nvSpPr>
        <p:spPr>
          <a:xfrm>
            <a:off x="6024240" y="6207120"/>
            <a:ext cx="2932920" cy="51552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en-US" sz="3000">
                <a:solidFill>
                  <a:srgbClr val="000000"/>
                </a:solidFill>
              </a:rPr>
              <a:t>GNU/Linux Host</a:t>
            </a:r>
            <a:endParaRPr/>
          </a:p>
        </p:txBody>
      </p:sp>
      <p:sp>
        <p:nvSpPr>
          <p:cNvPr id="72" name="Line 14"/>
          <p:cNvSpPr/>
          <p:nvPr/>
        </p:nvSpPr>
        <p:spPr>
          <a:xfrm>
            <a:off x="3749040" y="2468880"/>
            <a:ext cx="2011680" cy="0"/>
          </a:xfrm>
          <a:prstGeom prst="line">
            <a:avLst/>
          </a:prstGeom>
          <a:ln w="45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73" name="Line 15"/>
          <p:cNvSpPr/>
          <p:nvPr/>
        </p:nvSpPr>
        <p:spPr>
          <a:xfrm flipH="1">
            <a:off x="3840480" y="3200400"/>
            <a:ext cx="1920240" cy="731520"/>
          </a:xfrm>
          <a:prstGeom prst="line">
            <a:avLst/>
          </a:prstGeom>
          <a:ln w="45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74" name="Line 16"/>
          <p:cNvSpPr/>
          <p:nvPr/>
        </p:nvSpPr>
        <p:spPr>
          <a:xfrm>
            <a:off x="3840480" y="4572000"/>
            <a:ext cx="1920240" cy="0"/>
          </a:xfrm>
          <a:prstGeom prst="line">
            <a:avLst/>
          </a:prstGeom>
          <a:ln w="45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75" name="Line 17"/>
          <p:cNvSpPr/>
          <p:nvPr/>
        </p:nvSpPr>
        <p:spPr>
          <a:xfrm flipH="1">
            <a:off x="3749040" y="5120640"/>
            <a:ext cx="1920240" cy="731520"/>
          </a:xfrm>
          <a:prstGeom prst="line">
            <a:avLst/>
          </a:prstGeom>
          <a:ln w="45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76" name="Line 18"/>
          <p:cNvSpPr/>
          <p:nvPr/>
        </p:nvSpPr>
        <p:spPr>
          <a:xfrm>
            <a:off x="3840480" y="6583680"/>
            <a:ext cx="1828800" cy="0"/>
          </a:xfrm>
          <a:prstGeom prst="line">
            <a:avLst/>
          </a:prstGeom>
          <a:ln w="45720">
            <a:solidFill>
              <a:srgbClr val="000000"/>
            </a:solidFill>
            <a:round/>
            <a:tailEnd len="med" type="triangle" w="med"/>
          </a:ln>
        </p:spPr>
      </p:sp>
    </p:spTree>
  </p:cSld>
  <p:timing>
    <p:tnLst>
      <p:par>
        <p:cTn dur="indefinite" id="11" nodeType="tmRoot" restart="never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/>
              <a:t>Software Stack</a:t>
            </a:r>
            <a:endParaRPr/>
          </a:p>
        </p:txBody>
      </p:sp>
      <p:sp>
        <p:nvSpPr>
          <p:cNvPr id="78" name="CustomShape 2"/>
          <p:cNvSpPr/>
          <p:nvPr/>
        </p:nvSpPr>
        <p:spPr>
          <a:xfrm>
            <a:off x="457200" y="1828800"/>
            <a:ext cx="3017520" cy="1371600"/>
          </a:xfrm>
          <a:prstGeom prst="rect">
            <a:avLst/>
          </a:prstGeom>
          <a:noFill/>
          <a:ln w="45720">
            <a:solidFill>
              <a:srgbClr val="000000"/>
            </a:solidFill>
            <a:round/>
          </a:ln>
        </p:spPr>
      </p:sp>
      <p:sp>
        <p:nvSpPr>
          <p:cNvPr id="79" name="TextShape 3"/>
          <p:cNvSpPr txBox="1"/>
          <p:nvPr/>
        </p:nvSpPr>
        <p:spPr>
          <a:xfrm>
            <a:off x="732240" y="2134440"/>
            <a:ext cx="2376720" cy="883080"/>
          </a:xfrm>
          <a:prstGeom prst="rect">
            <a:avLst/>
          </a:prstGeom>
        </p:spPr>
        <p:txBody>
          <a:bodyPr bIns="45000" lIns="90000" rIns="90000" tIns="45000" wrap="none"/>
          <a:p>
            <a:pPr algn="ctr"/>
            <a:r>
              <a:rPr lang="en-US">
                <a:solidFill>
                  <a:srgbClr val="000000"/>
                </a:solidFill>
              </a:rPr>
              <a:t>Serial Monitor</a:t>
            </a:r>
            <a:endParaRPr/>
          </a:p>
          <a:p>
            <a:pPr algn="ctr"/>
            <a:r>
              <a:rPr lang="en-US">
                <a:solidFill>
                  <a:srgbClr val="000000"/>
                </a:solidFill>
              </a:rPr>
              <a:t>(Arduino) </a:t>
            </a:r>
            <a:endParaRPr/>
          </a:p>
        </p:txBody>
      </p:sp>
      <p:sp>
        <p:nvSpPr>
          <p:cNvPr id="80" name="CustomShape 4"/>
          <p:cNvSpPr/>
          <p:nvPr/>
        </p:nvSpPr>
        <p:spPr>
          <a:xfrm>
            <a:off x="3566160" y="3840480"/>
            <a:ext cx="3017520" cy="1371600"/>
          </a:xfrm>
          <a:prstGeom prst="rect">
            <a:avLst/>
          </a:prstGeom>
          <a:noFill/>
          <a:ln w="45720">
            <a:solidFill>
              <a:srgbClr val="000000"/>
            </a:solidFill>
            <a:round/>
          </a:ln>
        </p:spPr>
      </p:sp>
      <p:sp>
        <p:nvSpPr>
          <p:cNvPr id="81" name="CustomShape 5"/>
          <p:cNvSpPr/>
          <p:nvPr/>
        </p:nvSpPr>
        <p:spPr>
          <a:xfrm>
            <a:off x="6583680" y="5852160"/>
            <a:ext cx="3017520" cy="1371600"/>
          </a:xfrm>
          <a:prstGeom prst="rect">
            <a:avLst/>
          </a:prstGeom>
          <a:noFill/>
          <a:ln w="45720">
            <a:solidFill>
              <a:srgbClr val="000000"/>
            </a:solidFill>
            <a:round/>
          </a:ln>
        </p:spPr>
      </p:sp>
      <p:sp>
        <p:nvSpPr>
          <p:cNvPr id="82" name="TextShape 6"/>
          <p:cNvSpPr txBox="1"/>
          <p:nvPr/>
        </p:nvSpPr>
        <p:spPr>
          <a:xfrm>
            <a:off x="3566880" y="4114800"/>
            <a:ext cx="2939040" cy="883080"/>
          </a:xfrm>
          <a:prstGeom prst="rect">
            <a:avLst/>
          </a:prstGeom>
        </p:spPr>
        <p:txBody>
          <a:bodyPr bIns="45000" lIns="90000" rIns="90000" tIns="45000" wrap="none"/>
          <a:p>
            <a:pPr algn="ctr"/>
            <a:r>
              <a:rPr lang="en-US">
                <a:solidFill>
                  <a:srgbClr val="000000"/>
                </a:solidFill>
              </a:rPr>
              <a:t>Perl Script</a:t>
            </a:r>
            <a:endParaRPr/>
          </a:p>
          <a:p>
            <a:pPr algn="ctr"/>
            <a:r>
              <a:rPr lang="en-US">
                <a:solidFill>
                  <a:srgbClr val="000000"/>
                </a:solidFill>
              </a:rPr>
              <a:t>(Monitor-&gt;Binary)</a:t>
            </a:r>
            <a:endParaRPr/>
          </a:p>
        </p:txBody>
      </p:sp>
      <p:sp>
        <p:nvSpPr>
          <p:cNvPr id="83" name="TextShape 7"/>
          <p:cNvSpPr txBox="1"/>
          <p:nvPr/>
        </p:nvSpPr>
        <p:spPr>
          <a:xfrm>
            <a:off x="6787080" y="6126480"/>
            <a:ext cx="2631240" cy="883080"/>
          </a:xfrm>
          <a:prstGeom prst="rect">
            <a:avLst/>
          </a:prstGeom>
        </p:spPr>
        <p:txBody>
          <a:bodyPr bIns="45000" lIns="90000" rIns="90000" tIns="45000" wrap="none"/>
          <a:p>
            <a:pPr algn="ctr"/>
            <a:r>
              <a:rPr lang="en-US">
                <a:solidFill>
                  <a:srgbClr val="000000"/>
                </a:solidFill>
              </a:rPr>
              <a:t>Dieharder RNG</a:t>
            </a:r>
            <a:endParaRPr/>
          </a:p>
          <a:p>
            <a:pPr algn="ctr"/>
            <a:r>
              <a:rPr lang="en-US">
                <a:solidFill>
                  <a:srgbClr val="000000"/>
                </a:solidFill>
              </a:rPr>
              <a:t>Stress Tester</a:t>
            </a:r>
            <a:endParaRPr/>
          </a:p>
        </p:txBody>
      </p:sp>
      <p:sp>
        <p:nvSpPr>
          <p:cNvPr id="84" name="Line 8"/>
          <p:cNvSpPr/>
          <p:nvPr/>
        </p:nvSpPr>
        <p:spPr>
          <a:xfrm>
            <a:off x="2011680" y="3474720"/>
            <a:ext cx="1280160" cy="1188720"/>
          </a:xfrm>
          <a:prstGeom prst="line">
            <a:avLst/>
          </a:prstGeom>
          <a:ln w="45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85" name="Line 9"/>
          <p:cNvSpPr/>
          <p:nvPr/>
        </p:nvSpPr>
        <p:spPr>
          <a:xfrm>
            <a:off x="5120640" y="5486400"/>
            <a:ext cx="1188720" cy="1005840"/>
          </a:xfrm>
          <a:prstGeom prst="line">
            <a:avLst/>
          </a:prstGeom>
          <a:ln w="45720">
            <a:solidFill>
              <a:srgbClr val="000000"/>
            </a:solidFill>
            <a:round/>
            <a:tailEnd len="med" type="triangle" w="med"/>
          </a:ln>
        </p:spPr>
      </p:sp>
    </p:spTree>
  </p:cSld>
  <p:timing>
    <p:tnLst>
      <p:par>
        <p:cTn dur="indefinite" id="13" nodeType="tmRoot" restart="never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/>
              <a:t>Deliverables</a:t>
            </a:r>
            <a:endParaRPr/>
          </a:p>
        </p:txBody>
      </p:sp>
      <p:sp>
        <p:nvSpPr>
          <p:cNvPr id="8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en-US"/>
              <a:t>Functioning prototype that outputs bits to the host.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Host is able to read this bitstream.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/>
              <a:t>Host tests the randomness of bitstream.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>
                <a:solidFill>
                  <a:srgbClr val="ff0000"/>
                </a:solidFill>
              </a:rPr>
              <a:t>Inclusion of verified bitstream into entropy pool.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>
                <a:solidFill>
                  <a:srgbClr val="ff0000"/>
                </a:solidFill>
              </a:rPr>
              <a:t>Hardware-side verification.</a:t>
            </a:r>
            <a:endParaRPr/>
          </a:p>
          <a:p>
            <a:pPr>
              <a:buSzPct val="25000"/>
              <a:buFont typeface="StarSymbol"/>
              <a:buChar char=""/>
            </a:pPr>
            <a:r>
              <a:rPr lang="en-US">
                <a:solidFill>
                  <a:srgbClr val="ff0000"/>
                </a:solidFill>
              </a:rPr>
              <a:t>Automated testing.</a:t>
            </a:r>
            <a:endParaRPr/>
          </a:p>
        </p:txBody>
      </p:sp>
    </p:spTree>
  </p:cSld>
  <p:timing>
    <p:tnLst>
      <p:par>
        <p:cTn dur="indefinite" id="15" nodeType="tmRoot" restart="never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